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36"/>
  </p:notesMasterIdLst>
  <p:sldIdLst>
    <p:sldId id="351" r:id="rId2"/>
    <p:sldId id="429" r:id="rId3"/>
    <p:sldId id="430" r:id="rId4"/>
    <p:sldId id="436" r:id="rId5"/>
    <p:sldId id="431" r:id="rId6"/>
    <p:sldId id="432" r:id="rId7"/>
    <p:sldId id="433" r:id="rId8"/>
    <p:sldId id="434" r:id="rId9"/>
    <p:sldId id="435" r:id="rId10"/>
    <p:sldId id="422" r:id="rId11"/>
    <p:sldId id="362" r:id="rId12"/>
    <p:sldId id="365" r:id="rId13"/>
    <p:sldId id="366" r:id="rId14"/>
    <p:sldId id="423" r:id="rId15"/>
    <p:sldId id="428" r:id="rId16"/>
    <p:sldId id="420" r:id="rId17"/>
    <p:sldId id="400" r:id="rId18"/>
    <p:sldId id="424" r:id="rId19"/>
    <p:sldId id="437" r:id="rId20"/>
    <p:sldId id="421" r:id="rId21"/>
    <p:sldId id="426" r:id="rId22"/>
    <p:sldId id="427" r:id="rId23"/>
    <p:sldId id="438" r:id="rId24"/>
    <p:sldId id="439" r:id="rId25"/>
    <p:sldId id="440" r:id="rId26"/>
    <p:sldId id="441" r:id="rId27"/>
    <p:sldId id="442" r:id="rId28"/>
    <p:sldId id="443" r:id="rId29"/>
    <p:sldId id="444" r:id="rId30"/>
    <p:sldId id="446" r:id="rId31"/>
    <p:sldId id="445" r:id="rId32"/>
    <p:sldId id="447" r:id="rId33"/>
    <p:sldId id="418" r:id="rId34"/>
    <p:sldId id="262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5" autoAdjust="0"/>
    <p:restoredTop sz="84961" autoAdjust="0"/>
  </p:normalViewPr>
  <p:slideViewPr>
    <p:cSldViewPr>
      <p:cViewPr varScale="1">
        <p:scale>
          <a:sx n="56" d="100"/>
          <a:sy n="56" d="100"/>
        </p:scale>
        <p:origin x="15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7A4FE-15A4-4468-9890-CEB24014ACB3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FED13-18EC-4853-B935-6E23F2540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84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6%B6%B2%E6%99%B6%E7%94%B5%E8%A7%86&amp;tn=44039180_cpr&amp;fenlei=mv6quAkxTZn0IZRqIHckPjm4nH00T1YznWDkmW0krjwhnvf1rj040ZwV5Hcvrjm3rH6sPfKWUMw85HfYnjn4nH6sgvPsT6KdThsqpZwYTjCEQLGCpyw9Uz4Bmy-bIi4WUvYETgN-TLwGUv3EPjnvnWTvnjD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720P</a:t>
            </a:r>
            <a:r>
              <a:rPr lang="zh-CN" altLang="en-US" dirty="0" smtClean="0"/>
              <a:t>是</a:t>
            </a:r>
            <a:r>
              <a:rPr lang="en-US" altLang="zh-CN" dirty="0" smtClean="0"/>
              <a:t>1280*720</a:t>
            </a:r>
            <a:r>
              <a:rPr lang="zh-CN" altLang="en-US" dirty="0" smtClean="0"/>
              <a:t>约为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万</a:t>
            </a:r>
          </a:p>
          <a:p>
            <a:r>
              <a:rPr lang="en-US" altLang="zh-CN" dirty="0" smtClean="0"/>
              <a:t>1080P</a:t>
            </a:r>
            <a:r>
              <a:rPr lang="zh-CN" altLang="en-US" dirty="0" smtClean="0"/>
              <a:t>是</a:t>
            </a:r>
            <a:r>
              <a:rPr lang="en-US" altLang="zh-CN" dirty="0" smtClean="0"/>
              <a:t>1920*1080</a:t>
            </a:r>
            <a:r>
              <a:rPr lang="zh-CN" altLang="en-US" dirty="0" smtClean="0"/>
              <a:t>约为</a:t>
            </a:r>
            <a:r>
              <a:rPr lang="en-US" altLang="zh-CN" dirty="0" smtClean="0"/>
              <a:t>200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标清是</a:t>
            </a:r>
            <a:r>
              <a:rPr lang="en-US" altLang="zh-CN" dirty="0" smtClean="0"/>
              <a:t>720*576</a:t>
            </a:r>
          </a:p>
          <a:p>
            <a:r>
              <a:rPr lang="zh-CN" altLang="en-US" dirty="0" smtClean="0"/>
              <a:t>高清有三种</a:t>
            </a:r>
          </a:p>
          <a:p>
            <a:r>
              <a:rPr lang="en-US" altLang="zh-CN" dirty="0" smtClean="0"/>
              <a:t>720P 1280*720</a:t>
            </a:r>
          </a:p>
          <a:p>
            <a:r>
              <a:rPr lang="en-US" altLang="zh-CN" dirty="0" smtClean="0"/>
              <a:t>1080I 1440*1080</a:t>
            </a:r>
          </a:p>
          <a:p>
            <a:r>
              <a:rPr lang="en-US" altLang="zh-CN" dirty="0" smtClean="0"/>
              <a:t>1080P 1920*1080</a:t>
            </a:r>
          </a:p>
          <a:p>
            <a:r>
              <a:rPr lang="zh-CN" altLang="en-US" dirty="0" smtClean="0"/>
              <a:t>另外</a:t>
            </a:r>
          </a:p>
          <a:p>
            <a:r>
              <a:rPr lang="zh-CN" altLang="en-US" dirty="0" smtClean="0"/>
              <a:t>电影行业超高清</a:t>
            </a:r>
            <a:r>
              <a:rPr lang="en-US" altLang="zh-CN" dirty="0" smtClean="0"/>
              <a:t>4K</a:t>
            </a:r>
            <a:r>
              <a:rPr lang="zh-CN" altLang="en-US" dirty="0" smtClean="0"/>
              <a:t>包括</a:t>
            </a:r>
          </a:p>
          <a:p>
            <a:r>
              <a:rPr lang="en-US" altLang="zh-CN" dirty="0" smtClean="0"/>
              <a:t>Full Aperture 4K</a:t>
            </a:r>
            <a:r>
              <a:rPr lang="zh-CN" altLang="en-US" dirty="0" smtClean="0"/>
              <a:t>（</a:t>
            </a:r>
            <a:r>
              <a:rPr lang="en-US" altLang="zh-CN" dirty="0" smtClean="0"/>
              <a:t>4096 x 3112</a:t>
            </a:r>
            <a:r>
              <a:rPr lang="zh-CN" altLang="en-US" dirty="0" smtClean="0"/>
              <a:t>）</a:t>
            </a:r>
          </a:p>
          <a:p>
            <a:r>
              <a:rPr lang="en-US" altLang="zh-CN" dirty="0" smtClean="0"/>
              <a:t>Academy 4K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3656 × 2664</a:t>
            </a:r>
            <a:r>
              <a:rPr lang="zh-CN" altLang="en-US" dirty="0" smtClean="0"/>
              <a:t>）等多种标准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关于屏幕尺寸，分辨率，像素，</a:t>
            </a:r>
            <a:r>
              <a:rPr lang="en-US" altLang="zh-CN" dirty="0" smtClean="0"/>
              <a:t>PPI</a:t>
            </a:r>
            <a:r>
              <a:rPr lang="zh-CN" altLang="en-US" dirty="0" smtClean="0"/>
              <a:t>之间到底什么关系：</a:t>
            </a:r>
            <a:endParaRPr lang="en-US" altLang="zh-CN" dirty="0" smtClean="0"/>
          </a:p>
          <a:p>
            <a:r>
              <a:rPr lang="en-US" altLang="zh-CN" dirty="0" smtClean="0"/>
              <a:t>http://www.chinaz.com/manage/2015/0902/441624.shtml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1080P</a:t>
            </a:r>
            <a:r>
              <a:rPr lang="zh-CN" altLang="en-US" dirty="0" smtClean="0"/>
              <a:t>是一种视频显示格式，是美国电影电视工程师协会（</a:t>
            </a:r>
            <a:r>
              <a:rPr lang="en-US" altLang="zh-CN" dirty="0" smtClean="0"/>
              <a:t>SMPTE</a:t>
            </a:r>
            <a:r>
              <a:rPr lang="zh-CN" altLang="en-US" dirty="0" smtClean="0"/>
              <a:t>）制定的最高等级高清数字电视的格式标准，是数字电影成像技术和计算机技术的完美融合。</a:t>
            </a:r>
          </a:p>
          <a:p>
            <a:r>
              <a:rPr lang="zh-CN" altLang="en-US" dirty="0" smtClean="0"/>
              <a:t>有效显示格式为：</a:t>
            </a:r>
            <a:r>
              <a:rPr lang="en-US" altLang="zh-CN" dirty="0" smtClean="0"/>
              <a:t>1920×1080</a:t>
            </a:r>
            <a:r>
              <a:rPr lang="zh-CN" altLang="en-US" dirty="0" smtClean="0"/>
              <a:t>，像素数达到</a:t>
            </a:r>
            <a:r>
              <a:rPr lang="en-US" altLang="zh-CN" dirty="0" smtClean="0"/>
              <a:t>207</a:t>
            </a:r>
            <a:r>
              <a:rPr lang="zh-CN" altLang="en-US" dirty="0" smtClean="0"/>
              <a:t>．</a:t>
            </a:r>
            <a:r>
              <a:rPr lang="en-US" altLang="zh-CN" dirty="0" smtClean="0"/>
              <a:t>36</a:t>
            </a:r>
            <a:r>
              <a:rPr lang="zh-CN" altLang="en-US" dirty="0" smtClean="0"/>
              <a:t>万。其数字</a:t>
            </a:r>
            <a:r>
              <a:rPr lang="en-US" altLang="zh-CN" dirty="0" smtClean="0"/>
              <a:t>1080</a:t>
            </a:r>
            <a:r>
              <a:rPr lang="zh-CN" altLang="en-US" dirty="0" smtClean="0"/>
              <a:t>则表示垂直方向有</a:t>
            </a:r>
            <a:r>
              <a:rPr lang="en-US" altLang="zh-CN" dirty="0" smtClean="0"/>
              <a:t>1080</a:t>
            </a:r>
            <a:r>
              <a:rPr lang="zh-CN" altLang="en-US" dirty="0" smtClean="0"/>
              <a:t>条横向扫描线，字母</a:t>
            </a:r>
            <a:r>
              <a:rPr lang="en-US" altLang="zh-CN" dirty="0" smtClean="0"/>
              <a:t>p</a:t>
            </a:r>
            <a:r>
              <a:rPr lang="zh-CN" altLang="en-US" dirty="0" smtClean="0"/>
              <a:t>意为逐行扫描（</a:t>
            </a:r>
            <a:r>
              <a:rPr lang="en-US" altLang="zh-CN" dirty="0" smtClean="0"/>
              <a:t>Progressive Scan</a:t>
            </a:r>
            <a:r>
              <a:rPr lang="zh-CN" altLang="en-US" dirty="0" smtClean="0"/>
              <a:t>）。通常</a:t>
            </a:r>
            <a:r>
              <a:rPr lang="en-US" altLang="zh-CN" dirty="0" smtClean="0"/>
              <a:t>1080P</a:t>
            </a:r>
            <a:r>
              <a:rPr lang="zh-CN" altLang="en-US" dirty="0" smtClean="0"/>
              <a:t>的画面分辨率为</a:t>
            </a:r>
            <a:r>
              <a:rPr lang="en-US" altLang="zh-CN" dirty="0" smtClean="0"/>
              <a:t>1920×1080</a:t>
            </a:r>
            <a:r>
              <a:rPr lang="zh-CN" altLang="en-US" dirty="0" smtClean="0"/>
              <a:t>，即一般所说的高清晰度电视。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所谓</a:t>
            </a:r>
            <a:r>
              <a:rPr lang="en-US" altLang="zh-CN" dirty="0" smtClean="0"/>
              <a:t>1080p</a:t>
            </a:r>
            <a:r>
              <a:rPr lang="zh-CN" altLang="en-US" dirty="0" smtClean="0"/>
              <a:t>，就是能够显示</a:t>
            </a:r>
            <a:r>
              <a:rPr lang="en-US" altLang="zh-CN" dirty="0" smtClean="0"/>
              <a:t>1920*1080</a:t>
            </a:r>
            <a:r>
              <a:rPr lang="zh-CN" altLang="en-US" dirty="0" smtClean="0"/>
              <a:t>的节目，但是电视机本身并不具有</a:t>
            </a:r>
            <a:r>
              <a:rPr lang="en-US" altLang="zh-CN" dirty="0" smtClean="0"/>
              <a:t>1920*1080</a:t>
            </a:r>
            <a:r>
              <a:rPr lang="zh-CN" altLang="en-US" dirty="0" smtClean="0"/>
              <a:t>的物理分辨率，只是把</a:t>
            </a:r>
            <a:r>
              <a:rPr lang="en-US" altLang="zh-CN" dirty="0" smtClean="0"/>
              <a:t>1920*1080</a:t>
            </a:r>
            <a:r>
              <a:rPr lang="zh-CN" altLang="en-US" dirty="0" smtClean="0"/>
              <a:t>的图像经过处理降低到电视实际的物理分辨率后，显示出来。</a:t>
            </a:r>
            <a:r>
              <a:rPr lang="en-US" altLang="zh-CN" dirty="0" smtClean="0"/>
              <a:t>32</a:t>
            </a:r>
            <a:r>
              <a:rPr lang="zh-CN" altLang="en-US" dirty="0" smtClean="0"/>
              <a:t>英寸的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液晶电视</a:t>
            </a:r>
            <a:r>
              <a:rPr lang="zh-CN" altLang="en-US" dirty="0" smtClean="0"/>
              <a:t>物理分辨率为</a:t>
            </a:r>
            <a:r>
              <a:rPr lang="en-US" altLang="zh-CN" dirty="0" smtClean="0"/>
              <a:t>1366*768</a:t>
            </a:r>
            <a:r>
              <a:rPr lang="zh-CN" altLang="en-US" dirty="0" smtClean="0"/>
              <a:t>，但是说明书上可能标明的是</a:t>
            </a:r>
            <a:r>
              <a:rPr lang="en-US" altLang="zh-CN" dirty="0" smtClean="0"/>
              <a:t>1080p</a:t>
            </a:r>
            <a:r>
              <a:rPr lang="zh-CN" altLang="en-US" dirty="0" smtClean="0"/>
              <a:t>，就是把</a:t>
            </a:r>
            <a:r>
              <a:rPr lang="en-US" altLang="zh-CN" dirty="0" smtClean="0"/>
              <a:t>1920*1080</a:t>
            </a:r>
            <a:r>
              <a:rPr lang="zh-CN" altLang="en-US" dirty="0" smtClean="0"/>
              <a:t>的图像处理成</a:t>
            </a:r>
            <a:r>
              <a:rPr lang="en-US" altLang="zh-CN" dirty="0" smtClean="0"/>
              <a:t>1366*768</a:t>
            </a:r>
            <a:r>
              <a:rPr lang="zh-CN" altLang="en-US" dirty="0" smtClean="0"/>
              <a:t>的显示出来。这个</a:t>
            </a:r>
            <a:r>
              <a:rPr lang="en-US" altLang="zh-CN" dirty="0" smtClean="0"/>
              <a:t>1080P</a:t>
            </a:r>
            <a:r>
              <a:rPr lang="zh-CN" altLang="en-US" dirty="0" smtClean="0"/>
              <a:t>是最高分辨率或显示分辨率，只代表这个电视机可以接收</a:t>
            </a:r>
            <a:r>
              <a:rPr lang="en-US" altLang="zh-CN" dirty="0" smtClean="0"/>
              <a:t>1920*1080</a:t>
            </a:r>
            <a:r>
              <a:rPr lang="zh-CN" altLang="en-US" dirty="0" smtClean="0"/>
              <a:t>的信号，但是显示的时候就不是</a:t>
            </a:r>
            <a:r>
              <a:rPr lang="en-US" altLang="zh-CN" dirty="0" smtClean="0"/>
              <a:t>1920*1080</a:t>
            </a:r>
            <a:r>
              <a:rPr lang="zh-CN" altLang="en-US" dirty="0" smtClean="0"/>
              <a:t>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FED13-18EC-4853-B935-6E23F2540B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75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683" y="836712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2" descr="软件学院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883" y="0"/>
            <a:ext cx="45783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8880"/>
            <a:ext cx="7370050" cy="36004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23928" y="2996952"/>
            <a:ext cx="3848472" cy="720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168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55151" y="6453336"/>
            <a:ext cx="1308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8F85060-ECBA-4819-8A50-E8E39B7E2F3D}" type="datetime1"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2017/3/14</a:t>
            </a:fld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596337" y="6453335"/>
            <a:ext cx="86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李玮玮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940"/>
            <a:ext cx="760637" cy="43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836940"/>
            <a:ext cx="760637" cy="43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矩形 52"/>
          <p:cNvSpPr/>
          <p:nvPr userDrawn="1"/>
        </p:nvSpPr>
        <p:spPr>
          <a:xfrm>
            <a:off x="0" y="1232756"/>
            <a:ext cx="9144000" cy="1800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42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940"/>
            <a:ext cx="760637" cy="43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55151" y="6453336"/>
            <a:ext cx="138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8F85060-ECBA-4819-8A50-E8E39B7E2F3D}" type="datetime1">
              <a:rPr lang="zh-CN" altLang="en-US" sz="1400" smtClean="0">
                <a:latin typeface="微软雅黑" pitchFamily="34" charset="-122"/>
                <a:ea typeface="微软雅黑" pitchFamily="34" charset="-122"/>
              </a:rPr>
              <a:t>2017/3/14</a:t>
            </a:fld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596337" y="6453335"/>
            <a:ext cx="86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李玮玮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836940"/>
            <a:ext cx="760637" cy="43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1232756"/>
            <a:ext cx="9144000" cy="1800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732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41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2" descr="软件学院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883" y="0"/>
            <a:ext cx="45783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735" y="2060848"/>
            <a:ext cx="341947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619672" y="1268760"/>
            <a:ext cx="5715604" cy="216024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Bottom">
              <a:avLst>
                <a:gd name="adj" fmla="val 32993"/>
              </a:avLst>
            </a:prstTxWarp>
            <a:spAutoFit/>
          </a:bodyPr>
          <a:lstStyle/>
          <a:p>
            <a:r>
              <a:rPr lang="en-US" altLang="zh-CN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 you</a:t>
            </a:r>
            <a:r>
              <a:rPr lang="zh-CN" alt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rgbClr val="00FF00"/>
                    </a:gs>
                    <a:gs pos="100000">
                      <a:srgbClr val="0000FF"/>
                    </a:gs>
                  </a:gsLst>
                  <a:lin ang="2700000" scaled="1"/>
                  <a:tileRect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！</a:t>
            </a:r>
            <a:endParaRPr lang="zh-CN" alt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 flip="none" rotWithShape="1">
                <a:gsLst>
                  <a:gs pos="100000">
                    <a:srgbClr val="FF0000"/>
                  </a:gs>
                  <a:gs pos="0">
                    <a:srgbClr val="00FF00"/>
                  </a:gs>
                  <a:gs pos="100000">
                    <a:srgbClr val="0000FF"/>
                  </a:gs>
                </a:gsLst>
                <a:lin ang="2700000" scaled="1"/>
                <a:tileRect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45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2" descr="软件学院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883" y="0"/>
            <a:ext cx="45783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57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kaifa.tv/download" TargetMode="External"/><Relationship Id="rId2" Type="http://schemas.openxmlformats.org/officeDocument/2006/relationships/hyperlink" Target="http://kaifa.tv/help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xmate/tvframe.git" TargetMode="External"/><Relationship Id="rId2" Type="http://schemas.openxmlformats.org/officeDocument/2006/relationships/hyperlink" Target="https://github.com/boxmate/tvfram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rain_butterfly/article/details/44942747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github.com/JackyAndroid/AndroidTVLaunch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rain_butterfly/article/details/44942747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hyperlink" Target="https://github.com/JackyAndroid/AndroidTVLaunch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626409" y="764704"/>
            <a:ext cx="7772400" cy="1470025"/>
          </a:xfrm>
        </p:spPr>
        <p:txBody>
          <a:bodyPr/>
          <a:lstStyle/>
          <a:p>
            <a:r>
              <a:rPr lang="en-US" altLang="zh-CN" dirty="0" err="1"/>
              <a:t>RecoTvFrame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3707904" y="2996952"/>
            <a:ext cx="3960440" cy="1080120"/>
          </a:xfrm>
        </p:spPr>
        <p:txBody>
          <a:bodyPr>
            <a:noAutofit/>
          </a:bodyPr>
          <a:lstStyle/>
          <a:p>
            <a:r>
              <a:rPr lang="zh-CN" altLang="en-US" sz="2700" dirty="0" smtClean="0">
                <a:solidFill>
                  <a:schemeClr val="bg1"/>
                </a:solidFill>
              </a:rPr>
              <a:t>第一讲</a:t>
            </a:r>
            <a:endParaRPr lang="en-US" altLang="zh-CN" sz="2700" dirty="0" smtClean="0">
              <a:solidFill>
                <a:schemeClr val="bg1"/>
              </a:solidFill>
            </a:endParaRPr>
          </a:p>
          <a:p>
            <a:r>
              <a:rPr lang="en-US" altLang="zh-CN" sz="2700" dirty="0" err="1" smtClean="0">
                <a:solidFill>
                  <a:schemeClr val="bg1"/>
                </a:solidFill>
              </a:rPr>
              <a:t>TVFrame</a:t>
            </a:r>
            <a:r>
              <a:rPr lang="zh-CN" altLang="en-US" sz="2700" dirty="0" smtClean="0">
                <a:solidFill>
                  <a:schemeClr val="bg1"/>
                </a:solidFill>
              </a:rPr>
              <a:t>概述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057400" y="1556792"/>
            <a:ext cx="4648200" cy="685800"/>
            <a:chOff x="1296" y="1200"/>
            <a:chExt cx="2928" cy="432"/>
          </a:xfrm>
        </p:grpSpPr>
        <p:sp>
          <p:nvSpPr>
            <p:cNvPr id="7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dirty="0" err="1" smtClean="0"/>
                <a:t>TVFrame</a:t>
              </a:r>
              <a:r>
                <a:rPr lang="zh-CN" altLang="en-US" sz="2400" b="1" dirty="0" smtClean="0"/>
                <a:t>简介</a:t>
              </a:r>
              <a:endParaRPr lang="en-US" altLang="zh-CN" sz="2400" b="1" dirty="0"/>
            </a:p>
          </p:txBody>
        </p:sp>
        <p:grpSp>
          <p:nvGrpSpPr>
            <p:cNvPr id="9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11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3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14" name="Group 19"/>
          <p:cNvGrpSpPr>
            <a:grpSpLocks/>
          </p:cNvGrpSpPr>
          <p:nvPr/>
        </p:nvGrpSpPr>
        <p:grpSpPr bwMode="auto">
          <a:xfrm>
            <a:off x="2057400" y="2318793"/>
            <a:ext cx="4648200" cy="685800"/>
            <a:chOff x="1296" y="1680"/>
            <a:chExt cx="2928" cy="432"/>
          </a:xfrm>
        </p:grpSpPr>
        <p:sp>
          <p:nvSpPr>
            <p:cNvPr id="15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dirty="0" err="1" smtClean="0"/>
                <a:t>TVFrame</a:t>
              </a:r>
              <a:r>
                <a:rPr lang="zh-CN" altLang="en-US" sz="2400" b="1" dirty="0" smtClean="0"/>
                <a:t>导入</a:t>
              </a:r>
              <a:endParaRPr lang="en-US" altLang="zh-CN" sz="2400" b="1" dirty="0"/>
            </a:p>
          </p:txBody>
        </p:sp>
        <p:grpSp>
          <p:nvGrpSpPr>
            <p:cNvPr id="17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19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21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22" name="Group 11"/>
          <p:cNvGrpSpPr>
            <a:grpSpLocks/>
          </p:cNvGrpSpPr>
          <p:nvPr/>
        </p:nvGrpSpPr>
        <p:grpSpPr bwMode="auto">
          <a:xfrm>
            <a:off x="2084040" y="3138101"/>
            <a:ext cx="4648200" cy="685800"/>
            <a:chOff x="1296" y="1200"/>
            <a:chExt cx="2928" cy="432"/>
          </a:xfrm>
        </p:grpSpPr>
        <p:sp>
          <p:nvSpPr>
            <p:cNvPr id="23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屏幕适配及相关术语</a:t>
              </a:r>
              <a:endParaRPr lang="en-US" altLang="zh-CN" sz="2400" b="1" dirty="0"/>
            </a:p>
          </p:txBody>
        </p:sp>
        <p:grpSp>
          <p:nvGrpSpPr>
            <p:cNvPr id="25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27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29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3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21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179" y="1844824"/>
            <a:ext cx="80957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 smtClean="0"/>
              <a:t>帮助文档</a:t>
            </a:r>
            <a:endParaRPr lang="en-US" altLang="zh-CN" sz="3200" dirty="0" smtClean="0">
              <a:hlinkClick r:id="rId2"/>
            </a:endParaRPr>
          </a:p>
          <a:p>
            <a:r>
              <a:rPr lang="en-US" altLang="zh-CN" sz="3200" dirty="0">
                <a:hlinkClick r:id="rId2"/>
              </a:rPr>
              <a:t>http://</a:t>
            </a:r>
            <a:r>
              <a:rPr lang="en-US" altLang="zh-CN" sz="3200" dirty="0" smtClean="0">
                <a:hlinkClick r:id="rId2"/>
              </a:rPr>
              <a:t>kaifa.tv/help</a:t>
            </a:r>
            <a:endParaRPr lang="en-US" altLang="zh-C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SDK</a:t>
            </a:r>
            <a:r>
              <a:rPr lang="zh-CN" altLang="en-US" sz="3200" dirty="0" smtClean="0"/>
              <a:t>及案例下载</a:t>
            </a:r>
            <a:endParaRPr lang="en-US" altLang="zh-CN" sz="3200" dirty="0" smtClean="0"/>
          </a:p>
          <a:p>
            <a:r>
              <a:rPr lang="en-US" altLang="zh-CN" sz="3200" dirty="0" smtClean="0">
                <a:hlinkClick r:id="rId3"/>
              </a:rPr>
              <a:t>http</a:t>
            </a:r>
            <a:r>
              <a:rPr lang="en-US" altLang="zh-CN" sz="3200" dirty="0">
                <a:hlinkClick r:id="rId3"/>
              </a:rPr>
              <a:t>://kaifa.tv/download</a:t>
            </a:r>
            <a:endParaRPr lang="en-US" altLang="zh-CN" sz="3200" dirty="0"/>
          </a:p>
          <a:p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41776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框架简介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免费开源</a:t>
            </a:r>
            <a:endParaRPr lang="en-US" altLang="zh-CN" dirty="0" smtClean="0"/>
          </a:p>
          <a:p>
            <a:r>
              <a:rPr lang="zh-CN" altLang="en-US" dirty="0" smtClean="0"/>
              <a:t>兼容小米、天猫等各大主流电视盒子</a:t>
            </a:r>
            <a:endParaRPr lang="en-US" altLang="zh-CN" dirty="0" smtClean="0"/>
          </a:p>
          <a:p>
            <a:r>
              <a:rPr lang="zh-CN" altLang="en-US" dirty="0" smtClean="0"/>
              <a:t>兼容主流电视屏幕分辨率</a:t>
            </a:r>
            <a:r>
              <a:rPr lang="en-US" altLang="zh-CN" dirty="0" smtClean="0"/>
              <a:t>(720P/1080P)</a:t>
            </a:r>
          </a:p>
          <a:p>
            <a:r>
              <a:rPr lang="zh-CN" altLang="en-US" dirty="0" smtClean="0"/>
              <a:t>部分源码使用已有技术</a:t>
            </a:r>
            <a:endParaRPr lang="en-US" altLang="zh-CN" dirty="0" smtClean="0"/>
          </a:p>
          <a:p>
            <a:pPr lvl="1"/>
            <a:r>
              <a:rPr lang="zh-CN" altLang="en-US" dirty="0"/>
              <a:t>图片</a:t>
            </a:r>
            <a:r>
              <a:rPr lang="zh-CN" altLang="en-US" dirty="0" smtClean="0"/>
              <a:t>加载等：</a:t>
            </a:r>
            <a:r>
              <a:rPr lang="zh-CN" altLang="en-US" dirty="0"/>
              <a:t>开源框架</a:t>
            </a:r>
            <a:r>
              <a:rPr lang="en-US" altLang="zh-CN" dirty="0" err="1" smtClean="0"/>
              <a:t>afinal</a:t>
            </a:r>
            <a:endParaRPr lang="en-US" altLang="zh-CN" dirty="0" smtClean="0"/>
          </a:p>
          <a:p>
            <a:r>
              <a:rPr lang="zh-CN" altLang="en-US" dirty="0" smtClean="0"/>
              <a:t>封装了一些原生态控件</a:t>
            </a:r>
            <a:endParaRPr lang="en-US" altLang="zh-CN" dirty="0" smtClean="0"/>
          </a:p>
          <a:p>
            <a:r>
              <a:rPr lang="zh-CN" altLang="en-US" dirty="0" smtClean="0"/>
              <a:t>网络访问</a:t>
            </a:r>
            <a:endParaRPr lang="en-US" altLang="zh-CN" dirty="0" smtClean="0"/>
          </a:p>
          <a:p>
            <a:r>
              <a:rPr lang="zh-CN" altLang="en-US" dirty="0" smtClean="0"/>
              <a:t>数据库操作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76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经典案例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10424"/>
            <a:ext cx="7139136" cy="399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1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经典案例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47464"/>
            <a:ext cx="7283152" cy="40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4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框架</a:t>
            </a:r>
            <a:r>
              <a:rPr lang="en-US" altLang="zh-CN" dirty="0" smtClean="0"/>
              <a:t>Demo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60848"/>
            <a:ext cx="7788297" cy="46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54" name="Group 11"/>
          <p:cNvGrpSpPr>
            <a:grpSpLocks/>
          </p:cNvGrpSpPr>
          <p:nvPr/>
        </p:nvGrpSpPr>
        <p:grpSpPr bwMode="auto">
          <a:xfrm>
            <a:off x="2057400" y="1556792"/>
            <a:ext cx="4648200" cy="685800"/>
            <a:chOff x="1296" y="1200"/>
            <a:chExt cx="2928" cy="432"/>
          </a:xfrm>
        </p:grpSpPr>
        <p:sp>
          <p:nvSpPr>
            <p:cNvPr id="5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dirty="0" err="1" smtClean="0"/>
                <a:t>TVFrame</a:t>
              </a:r>
              <a:r>
                <a:rPr lang="zh-CN" altLang="en-US" sz="2400" b="1" dirty="0" smtClean="0"/>
                <a:t>简介</a:t>
              </a:r>
              <a:endParaRPr lang="en-US" altLang="zh-CN" sz="2400" b="1" dirty="0"/>
            </a:p>
          </p:txBody>
        </p:sp>
        <p:grpSp>
          <p:nvGrpSpPr>
            <p:cNvPr id="57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59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1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62" name="Group 19"/>
          <p:cNvGrpSpPr>
            <a:grpSpLocks/>
          </p:cNvGrpSpPr>
          <p:nvPr/>
        </p:nvGrpSpPr>
        <p:grpSpPr bwMode="auto">
          <a:xfrm>
            <a:off x="2057400" y="2318793"/>
            <a:ext cx="4648200" cy="685800"/>
            <a:chOff x="1296" y="1680"/>
            <a:chExt cx="2928" cy="432"/>
          </a:xfrm>
        </p:grpSpPr>
        <p:sp>
          <p:nvSpPr>
            <p:cNvPr id="63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dirty="0" err="1" smtClean="0"/>
                <a:t>TVFrame</a:t>
              </a:r>
              <a:r>
                <a:rPr lang="zh-CN" altLang="en-US" sz="2400" b="1" dirty="0" smtClean="0"/>
                <a:t>导入</a:t>
              </a:r>
              <a:endParaRPr lang="en-US" altLang="zh-CN" sz="2400" b="1" dirty="0"/>
            </a:p>
          </p:txBody>
        </p:sp>
        <p:grpSp>
          <p:nvGrpSpPr>
            <p:cNvPr id="65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67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9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70" name="Group 11"/>
          <p:cNvGrpSpPr>
            <a:grpSpLocks/>
          </p:cNvGrpSpPr>
          <p:nvPr/>
        </p:nvGrpSpPr>
        <p:grpSpPr bwMode="auto">
          <a:xfrm>
            <a:off x="2084040" y="3138101"/>
            <a:ext cx="4648200" cy="685800"/>
            <a:chOff x="1296" y="1200"/>
            <a:chExt cx="2928" cy="432"/>
          </a:xfrm>
        </p:grpSpPr>
        <p:sp>
          <p:nvSpPr>
            <p:cNvPr id="71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屏幕适配及相关术语</a:t>
              </a:r>
              <a:endParaRPr lang="en-US" altLang="zh-CN" sz="2400" b="1" dirty="0"/>
            </a:p>
          </p:txBody>
        </p:sp>
        <p:grpSp>
          <p:nvGrpSpPr>
            <p:cNvPr id="73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75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77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3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71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框架导入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RecoTvFrame</a:t>
            </a:r>
            <a:r>
              <a:rPr lang="zh-CN" altLang="en-US" dirty="0" smtClean="0"/>
              <a:t>托管于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github.com/boxmate/tvframe</a:t>
            </a:r>
            <a:endParaRPr lang="en-US" altLang="zh-CN" dirty="0" smtClean="0"/>
          </a:p>
          <a:p>
            <a:r>
              <a:rPr lang="zh-CN" altLang="en-US" dirty="0" smtClean="0"/>
              <a:t>下载方式</a:t>
            </a:r>
            <a:endParaRPr lang="en-US" altLang="zh-CN" dirty="0" smtClean="0"/>
          </a:p>
          <a:p>
            <a:pPr lvl="1"/>
            <a:r>
              <a:rPr lang="zh-CN" altLang="en-US" dirty="0"/>
              <a:t>命令行</a:t>
            </a:r>
            <a:r>
              <a:rPr lang="en-US" altLang="zh-CN" dirty="0"/>
              <a:t>:  </a:t>
            </a:r>
            <a:r>
              <a:rPr lang="en-US" altLang="zh-CN" dirty="0" err="1"/>
              <a:t>git</a:t>
            </a:r>
            <a:r>
              <a:rPr lang="en-US" altLang="zh-CN" dirty="0"/>
              <a:t> clone 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github.com/boxmate/tvframe.git</a:t>
            </a:r>
            <a:endParaRPr lang="en-US" altLang="zh-CN" dirty="0" smtClean="0"/>
          </a:p>
          <a:p>
            <a:pPr lvl="1"/>
            <a:r>
              <a:rPr lang="zh-CN" altLang="en-US" dirty="0"/>
              <a:t>打开 </a:t>
            </a:r>
            <a:r>
              <a:rPr lang="en-US" altLang="zh-CN" dirty="0">
                <a:hlinkClick r:id="rId2"/>
              </a:rPr>
              <a:t>https://github.com/boxmate/tvframe</a:t>
            </a:r>
            <a:r>
              <a:rPr lang="zh-CN" altLang="en-US" dirty="0"/>
              <a:t>，右下角 </a:t>
            </a:r>
            <a:r>
              <a:rPr lang="en-US" altLang="zh-CN" dirty="0"/>
              <a:t>Download </a:t>
            </a:r>
            <a:r>
              <a:rPr lang="en-US" altLang="zh-CN" dirty="0" smtClean="0"/>
              <a:t>Zip</a:t>
            </a:r>
            <a:endParaRPr lang="en-US" altLang="zh-CN" dirty="0"/>
          </a:p>
          <a:p>
            <a:r>
              <a:rPr lang="zh-CN" altLang="en-US" dirty="0" smtClean="0"/>
              <a:t>下载文件的目录</a:t>
            </a:r>
            <a:endParaRPr lang="en-US" altLang="zh-CN" dirty="0" smtClean="0"/>
          </a:p>
          <a:p>
            <a:pPr lvl="1"/>
            <a:r>
              <a:rPr lang="en-US" altLang="zh-CN" dirty="0" err="1"/>
              <a:t>frametv</a:t>
            </a:r>
            <a:r>
              <a:rPr lang="en-US" altLang="zh-CN" dirty="0"/>
              <a:t>/ </a:t>
            </a:r>
            <a:r>
              <a:rPr lang="zh-CN" altLang="en-US" dirty="0" smtClean="0"/>
              <a:t>         框架</a:t>
            </a:r>
            <a:r>
              <a:rPr lang="zh-CN" altLang="en-US" dirty="0"/>
              <a:t>工程源码</a:t>
            </a:r>
          </a:p>
          <a:p>
            <a:pPr lvl="1"/>
            <a:r>
              <a:rPr lang="en-US" altLang="zh-CN" dirty="0" err="1" smtClean="0"/>
              <a:t>framedemo</a:t>
            </a:r>
            <a:r>
              <a:rPr lang="en-US" altLang="zh-CN" dirty="0"/>
              <a:t>/ </a:t>
            </a:r>
            <a:r>
              <a:rPr lang="zh-CN" altLang="en-US" dirty="0" smtClean="0"/>
              <a:t>   </a:t>
            </a:r>
            <a:r>
              <a:rPr lang="en-US" altLang="zh-CN" dirty="0" smtClean="0"/>
              <a:t>DEMO</a:t>
            </a:r>
            <a:r>
              <a:rPr lang="zh-CN" altLang="en-US" dirty="0"/>
              <a:t>示例工程</a:t>
            </a:r>
          </a:p>
        </p:txBody>
      </p:sp>
    </p:spTree>
    <p:extLst>
      <p:ext uri="{BB962C8B-B14F-4D97-AF65-F5344CB8AC3E}">
        <p14:creationId xmlns:p14="http://schemas.microsoft.com/office/powerpoint/2010/main" val="190388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框架导入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RecoTvFrame</a:t>
            </a:r>
            <a:r>
              <a:rPr lang="zh-CN" altLang="en-US" dirty="0" smtClean="0"/>
              <a:t>导入方法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 File </a:t>
            </a:r>
            <a:r>
              <a:rPr lang="en-US" altLang="zh-CN" dirty="0"/>
              <a:t>-&gt; Import -&gt; Android -&gt; Existing Projects Into </a:t>
            </a:r>
            <a:r>
              <a:rPr lang="en-US" altLang="zh-CN" dirty="0" smtClean="0"/>
              <a:t>Workspace</a:t>
            </a:r>
          </a:p>
          <a:p>
            <a:pPr lvl="1"/>
            <a:r>
              <a:rPr lang="en-US" altLang="zh-CN" dirty="0" smtClean="0"/>
              <a:t>2. </a:t>
            </a:r>
            <a:r>
              <a:rPr lang="zh-CN" altLang="en-US" dirty="0" smtClean="0"/>
              <a:t>将</a:t>
            </a:r>
            <a:r>
              <a:rPr lang="en-US" altLang="zh-CN" dirty="0" err="1"/>
              <a:t>RecoTvFrame</a:t>
            </a:r>
            <a:r>
              <a:rPr lang="zh-CN" altLang="en-US" dirty="0"/>
              <a:t>添加</a:t>
            </a:r>
            <a:r>
              <a:rPr lang="zh-CN" altLang="en-US" dirty="0" smtClean="0"/>
              <a:t>为</a:t>
            </a:r>
            <a:r>
              <a:rPr lang="en-US" altLang="zh-CN" dirty="0" smtClean="0"/>
              <a:t>Module Dependency</a:t>
            </a:r>
          </a:p>
          <a:p>
            <a:pPr lvl="2"/>
            <a:r>
              <a:rPr lang="zh-CN" altLang="en-US" dirty="0" smtClean="0"/>
              <a:t>在自己的目标</a:t>
            </a:r>
            <a:r>
              <a:rPr lang="en-US" altLang="zh-CN" dirty="0" smtClean="0"/>
              <a:t>Module(</a:t>
            </a:r>
            <a:r>
              <a:rPr lang="zh-CN" altLang="en-US" dirty="0" smtClean="0"/>
              <a:t>如：</a:t>
            </a:r>
            <a:r>
              <a:rPr lang="en-US" altLang="zh-CN" dirty="0" err="1" smtClean="0"/>
              <a:t>recoTvFrameDemo</a:t>
            </a:r>
            <a:r>
              <a:rPr lang="en-US" altLang="zh-CN" dirty="0" smtClean="0"/>
              <a:t>)</a:t>
            </a:r>
            <a:r>
              <a:rPr lang="zh-CN" altLang="en-US" dirty="0" smtClean="0"/>
              <a:t>上点右键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选择</a:t>
            </a:r>
            <a:r>
              <a:rPr lang="en-US" altLang="zh-CN" dirty="0" smtClean="0"/>
              <a:t>Open Module Settings</a:t>
            </a:r>
          </a:p>
          <a:p>
            <a:pPr lvl="2"/>
            <a:r>
              <a:rPr lang="zh-CN" altLang="en-US" dirty="0" smtClean="0"/>
              <a:t>选择</a:t>
            </a:r>
            <a:r>
              <a:rPr lang="en-US" altLang="zh-CN" dirty="0" smtClean="0"/>
              <a:t>Dependencies</a:t>
            </a:r>
            <a:r>
              <a:rPr lang="zh-CN" altLang="en-US" dirty="0" smtClean="0"/>
              <a:t>选项卡</a:t>
            </a:r>
            <a:endParaRPr lang="en-US" altLang="zh-CN" dirty="0"/>
          </a:p>
          <a:p>
            <a:pPr lvl="2"/>
            <a:r>
              <a:rPr lang="zh-CN" altLang="en-US" dirty="0" smtClean="0"/>
              <a:t>点击右上角的“</a:t>
            </a:r>
            <a:r>
              <a:rPr lang="en-US" altLang="zh-CN" dirty="0" smtClean="0"/>
              <a:t>+</a:t>
            </a:r>
            <a:r>
              <a:rPr lang="zh-CN" altLang="en-US" dirty="0" smtClean="0"/>
              <a:t>”</a:t>
            </a:r>
            <a:r>
              <a:rPr lang="en-US" altLang="zh-CN" dirty="0" smtClean="0"/>
              <a:t>,</a:t>
            </a:r>
            <a:r>
              <a:rPr lang="zh-CN" altLang="en-US" dirty="0" smtClean="0"/>
              <a:t>添加</a:t>
            </a:r>
            <a:r>
              <a:rPr lang="en-US" altLang="zh-CN" dirty="0" smtClean="0"/>
              <a:t>Module Dependency</a:t>
            </a:r>
          </a:p>
          <a:p>
            <a:pPr lvl="1"/>
            <a:r>
              <a:rPr lang="en-US" altLang="zh-CN" dirty="0" smtClean="0"/>
              <a:t>3. </a:t>
            </a:r>
            <a:r>
              <a:rPr lang="zh-CN" altLang="en-US" dirty="0" smtClean="0"/>
              <a:t>运行</a:t>
            </a:r>
            <a:r>
              <a:rPr lang="en-US" altLang="zh-CN" dirty="0"/>
              <a:t>Demo</a:t>
            </a:r>
            <a:r>
              <a:rPr lang="zh-CN" altLang="en-US" dirty="0"/>
              <a:t>工程</a:t>
            </a:r>
            <a:r>
              <a:rPr lang="en-US" altLang="zh-CN" dirty="0"/>
              <a:t>(</a:t>
            </a:r>
            <a:r>
              <a:rPr lang="zh-CN" altLang="en-US" dirty="0"/>
              <a:t>或者你自己的工程</a:t>
            </a:r>
            <a:r>
              <a:rPr lang="en-US" altLang="zh-CN" dirty="0"/>
              <a:t>)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275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框架导入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2276872"/>
            <a:ext cx="880562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开源</a:t>
            </a:r>
            <a:r>
              <a:rPr lang="en-US" altLang="zh-CN" dirty="0" smtClean="0"/>
              <a:t>TV</a:t>
            </a:r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179" y="1844824"/>
            <a:ext cx="8095728" cy="5013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>
              <a:spcBef>
                <a:spcPct val="20000"/>
              </a:spcBef>
              <a:buFont typeface="Arial" pitchFamily="34" charset="0"/>
              <a:buChar char="•"/>
              <a:defRPr sz="2800">
                <a:latin typeface="微软雅黑" pitchFamily="34" charset="-122"/>
                <a:ea typeface="微软雅黑" pitchFamily="34" charset="-122"/>
              </a:defRPr>
            </a:lvl1pPr>
            <a:lvl2pPr marL="742950" lvl="1" indent="-285750">
              <a:spcBef>
                <a:spcPct val="20000"/>
              </a:spcBef>
              <a:buFont typeface="Arial" pitchFamily="34" charset="0"/>
              <a:buChar char="–"/>
              <a:defRPr sz="24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>
                <a:latin typeface="微软雅黑" pitchFamily="34" charset="-122"/>
                <a:ea typeface="微软雅黑" pitchFamily="34" charset="-122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zh-CN" dirty="0"/>
              <a:t>Jacky</a:t>
            </a:r>
            <a:r>
              <a:rPr lang="zh-CN" altLang="en-US" dirty="0"/>
              <a:t>的</a:t>
            </a:r>
            <a:r>
              <a:rPr lang="en-US" altLang="zh-CN" dirty="0" err="1" smtClean="0"/>
              <a:t>AndroidTVLauncher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blog.csdn.net/rain_butterfly/article/details/44942747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github.com/JackyAndroid/AndroidTVLauncher</a:t>
            </a:r>
            <a:endParaRPr lang="en-US" altLang="zh-CN" dirty="0" smtClean="0"/>
          </a:p>
          <a:p>
            <a:r>
              <a:rPr lang="zh-CN" altLang="en-US" dirty="0" smtClean="0"/>
              <a:t>功能特点</a:t>
            </a:r>
            <a:endParaRPr lang="en-US" altLang="zh-CN" dirty="0"/>
          </a:p>
          <a:p>
            <a:pPr lvl="1"/>
            <a:r>
              <a:rPr lang="zh-CN" altLang="en-US" dirty="0" smtClean="0"/>
              <a:t>基于</a:t>
            </a:r>
            <a:r>
              <a:rPr lang="en-US" altLang="zh-CN" dirty="0" err="1" smtClean="0"/>
              <a:t>Leanback</a:t>
            </a:r>
            <a:r>
              <a:rPr lang="zh-CN" altLang="en-US" dirty="0" smtClean="0"/>
              <a:t>风格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图片</a:t>
            </a:r>
            <a:r>
              <a:rPr lang="zh-CN" altLang="en-US" dirty="0"/>
              <a:t>展示</a:t>
            </a:r>
          </a:p>
          <a:p>
            <a:pPr lvl="1"/>
            <a:r>
              <a:rPr lang="zh-CN" altLang="en-US" dirty="0"/>
              <a:t>视频直播（节操播放器</a:t>
            </a:r>
            <a:r>
              <a:rPr lang="en-US" altLang="zh-CN" dirty="0"/>
              <a:t>-</a:t>
            </a:r>
            <a:r>
              <a:rPr lang="zh-CN" altLang="en-US" dirty="0"/>
              <a:t>基于</a:t>
            </a:r>
            <a:r>
              <a:rPr lang="en-US" altLang="zh-CN" dirty="0" err="1"/>
              <a:t>ijkplayer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媒体详情</a:t>
            </a:r>
          </a:p>
          <a:p>
            <a:pPr lvl="1"/>
            <a:r>
              <a:rPr lang="zh-CN" altLang="en-US" dirty="0"/>
              <a:t>第三方应用列表</a:t>
            </a:r>
          </a:p>
          <a:p>
            <a:pPr lvl="1"/>
            <a:r>
              <a:rPr lang="zh-CN" altLang="en-US" dirty="0"/>
              <a:t>桌面特殊功能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68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54" name="Group 11"/>
          <p:cNvGrpSpPr>
            <a:grpSpLocks/>
          </p:cNvGrpSpPr>
          <p:nvPr/>
        </p:nvGrpSpPr>
        <p:grpSpPr bwMode="auto">
          <a:xfrm>
            <a:off x="2057400" y="1556792"/>
            <a:ext cx="4648200" cy="685800"/>
            <a:chOff x="1296" y="1200"/>
            <a:chExt cx="2928" cy="432"/>
          </a:xfrm>
        </p:grpSpPr>
        <p:sp>
          <p:nvSpPr>
            <p:cNvPr id="55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6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dirty="0" err="1" smtClean="0"/>
                <a:t>TVFrame</a:t>
              </a:r>
              <a:r>
                <a:rPr lang="zh-CN" altLang="en-US" sz="2400" b="1" dirty="0" smtClean="0"/>
                <a:t>简介</a:t>
              </a:r>
              <a:endParaRPr lang="en-US" altLang="zh-CN" sz="2400" b="1" dirty="0"/>
            </a:p>
          </p:txBody>
        </p:sp>
        <p:grpSp>
          <p:nvGrpSpPr>
            <p:cNvPr id="57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59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1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62" name="Group 19"/>
          <p:cNvGrpSpPr>
            <a:grpSpLocks/>
          </p:cNvGrpSpPr>
          <p:nvPr/>
        </p:nvGrpSpPr>
        <p:grpSpPr bwMode="auto">
          <a:xfrm>
            <a:off x="2057400" y="2318793"/>
            <a:ext cx="4648200" cy="685800"/>
            <a:chOff x="1296" y="1680"/>
            <a:chExt cx="2928" cy="432"/>
          </a:xfrm>
        </p:grpSpPr>
        <p:sp>
          <p:nvSpPr>
            <p:cNvPr id="63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dirty="0" err="1" smtClean="0"/>
                <a:t>TVFrame</a:t>
              </a:r>
              <a:r>
                <a:rPr lang="zh-CN" altLang="en-US" sz="2400" b="1" dirty="0" smtClean="0"/>
                <a:t>导入</a:t>
              </a:r>
              <a:endParaRPr lang="en-US" altLang="zh-CN" sz="2400" b="1" dirty="0"/>
            </a:p>
          </p:txBody>
        </p:sp>
        <p:grpSp>
          <p:nvGrpSpPr>
            <p:cNvPr id="65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67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9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70" name="Group 11"/>
          <p:cNvGrpSpPr>
            <a:grpSpLocks/>
          </p:cNvGrpSpPr>
          <p:nvPr/>
        </p:nvGrpSpPr>
        <p:grpSpPr bwMode="auto">
          <a:xfrm>
            <a:off x="2084040" y="3138101"/>
            <a:ext cx="4648200" cy="685800"/>
            <a:chOff x="1296" y="1200"/>
            <a:chExt cx="2928" cy="432"/>
          </a:xfrm>
        </p:grpSpPr>
        <p:sp>
          <p:nvSpPr>
            <p:cNvPr id="71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屏幕适配及相关术语</a:t>
              </a:r>
              <a:endParaRPr lang="en-US" altLang="zh-CN" sz="2400" b="1" dirty="0"/>
            </a:p>
          </p:txBody>
        </p:sp>
        <p:grpSp>
          <p:nvGrpSpPr>
            <p:cNvPr id="73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75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77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3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94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屏幕适配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不同于手机，电视应用布局一般采用</a:t>
            </a:r>
            <a:r>
              <a:rPr lang="en-US" altLang="zh-CN" dirty="0" smtClean="0"/>
              <a:t>PX</a:t>
            </a:r>
            <a:r>
              <a:rPr lang="zh-CN" altLang="en-US" dirty="0" smtClean="0"/>
              <a:t>为单位</a:t>
            </a:r>
            <a:endParaRPr lang="en-US" altLang="zh-CN" dirty="0" smtClean="0"/>
          </a:p>
          <a:p>
            <a:r>
              <a:rPr lang="en-US" altLang="zh-CN" dirty="0" err="1"/>
              <a:t>RecoTvFrame</a:t>
            </a:r>
            <a:r>
              <a:rPr lang="zh-CN" altLang="en-US" dirty="0"/>
              <a:t>工程中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6</a:t>
            </a:r>
            <a:r>
              <a:rPr lang="zh-CN" altLang="en-US" dirty="0" smtClean="0"/>
              <a:t>套 </a:t>
            </a:r>
            <a:r>
              <a:rPr lang="en-US" altLang="zh-CN" dirty="0"/>
              <a:t>DIMEMS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适配以主流尺寸</a:t>
            </a:r>
            <a:r>
              <a:rPr lang="en-US" altLang="zh-CN" dirty="0">
                <a:solidFill>
                  <a:srgbClr val="FF0000"/>
                </a:solidFill>
              </a:rPr>
              <a:t>1920*1080</a:t>
            </a:r>
            <a:r>
              <a:rPr lang="zh-CN" altLang="en-US" dirty="0" smtClean="0"/>
              <a:t>分辨率为标准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899592" y="2780928"/>
            <a:ext cx="6974432" cy="2088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CN" sz="2400" dirty="0"/>
              <a:t>XML:</a:t>
            </a:r>
          </a:p>
          <a:p>
            <a:r>
              <a:rPr lang="en-US" altLang="zh-CN" sz="2400" dirty="0"/>
              <a:t>            </a:t>
            </a:r>
            <a:r>
              <a:rPr lang="en-US" altLang="zh-CN" sz="2400" dirty="0" err="1"/>
              <a:t>android:layout_width</a:t>
            </a:r>
            <a:r>
              <a:rPr lang="en-US" altLang="zh-CN" sz="2400" dirty="0"/>
              <a:t>="@</a:t>
            </a:r>
            <a:r>
              <a:rPr lang="en-US" altLang="zh-CN" sz="2400" dirty="0" err="1"/>
              <a:t>dimen</a:t>
            </a:r>
            <a:r>
              <a:rPr lang="en-US" altLang="zh-CN" sz="2400" dirty="0"/>
              <a:t>/px1920”</a:t>
            </a:r>
          </a:p>
          <a:p>
            <a:r>
              <a:rPr lang="en-US" altLang="zh-CN" sz="2400" dirty="0"/>
              <a:t>            </a:t>
            </a:r>
            <a:r>
              <a:rPr lang="en-US" altLang="zh-CN" sz="2400" dirty="0" err="1"/>
              <a:t>android:layout_height</a:t>
            </a:r>
            <a:r>
              <a:rPr lang="en-US" altLang="zh-CN" sz="2400" dirty="0"/>
              <a:t>="@</a:t>
            </a:r>
            <a:r>
              <a:rPr lang="en-US" altLang="zh-CN" sz="2400" dirty="0" err="1"/>
              <a:t>dimen</a:t>
            </a:r>
            <a:r>
              <a:rPr lang="en-US" altLang="zh-CN" sz="2400" dirty="0"/>
              <a:t>/px1080”</a:t>
            </a:r>
          </a:p>
          <a:p>
            <a:r>
              <a:rPr lang="en-US" altLang="zh-CN" sz="2400" dirty="0" smtClean="0"/>
              <a:t>JAVA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          </a:t>
            </a:r>
            <a:r>
              <a:rPr lang="en-US" altLang="zh-CN" sz="2400" dirty="0" err="1"/>
              <a:t>text.setTextSize</a:t>
            </a:r>
            <a:r>
              <a:rPr lang="en-US" altLang="zh-CN" sz="2400" dirty="0"/>
              <a:t>(R.dimen.px36)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99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屏幕适配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兼容性</a:t>
            </a:r>
            <a:endParaRPr lang="en-US" altLang="zh-CN" dirty="0" smtClean="0"/>
          </a:p>
          <a:p>
            <a:pPr lvl="1"/>
            <a:r>
              <a:rPr lang="zh-CN" altLang="en-US" dirty="0"/>
              <a:t>最低兼容版本</a:t>
            </a:r>
            <a:r>
              <a:rPr lang="en-US" altLang="zh-CN" dirty="0" smtClean="0"/>
              <a:t>: Android </a:t>
            </a:r>
            <a:r>
              <a:rPr lang="en-US" altLang="zh-CN" dirty="0"/>
              <a:t>4.0 API </a:t>
            </a:r>
            <a:r>
              <a:rPr lang="en-US" altLang="zh-CN" dirty="0" smtClean="0"/>
              <a:t>14</a:t>
            </a:r>
          </a:p>
          <a:p>
            <a:pPr lvl="1"/>
            <a:r>
              <a:rPr lang="zh-CN" altLang="en-US" dirty="0" smtClean="0"/>
              <a:t>支持分辨率</a:t>
            </a:r>
            <a:endParaRPr lang="en-US" altLang="zh-CN" dirty="0" smtClean="0"/>
          </a:p>
          <a:p>
            <a:pPr lvl="2"/>
            <a:r>
              <a:rPr lang="en-US" altLang="zh-CN" dirty="0"/>
              <a:t>1280*672 </a:t>
            </a:r>
            <a:r>
              <a:rPr lang="en-US" altLang="zh-CN" dirty="0">
                <a:solidFill>
                  <a:srgbClr val="FF0000"/>
                </a:solidFill>
              </a:rPr>
              <a:t>1280*720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1920*1080</a:t>
            </a:r>
            <a:r>
              <a:rPr lang="en-US" altLang="zh-CN" dirty="0"/>
              <a:t> 1920*1008  2560*1440 </a:t>
            </a:r>
            <a:r>
              <a:rPr lang="en-US" altLang="zh-CN" dirty="0" smtClean="0"/>
              <a:t>3840*2160</a:t>
            </a:r>
          </a:p>
          <a:p>
            <a:pPr lvl="1"/>
            <a:r>
              <a:rPr lang="zh-CN" altLang="en-US" dirty="0" smtClean="0"/>
              <a:t>兼容世面上大多数电视盒，智能电视设备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小米</a:t>
            </a:r>
            <a:r>
              <a:rPr lang="zh-CN" altLang="en-US" dirty="0"/>
              <a:t>，天猫，海美迪，乐视，创维，酷开，长虹，</a:t>
            </a:r>
            <a:r>
              <a:rPr lang="en-US" altLang="zh-CN" dirty="0" err="1"/>
              <a:t>tcl</a:t>
            </a: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853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相关术语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清晰度</a:t>
            </a:r>
            <a:endParaRPr lang="en-US" altLang="zh-CN" dirty="0" smtClean="0"/>
          </a:p>
          <a:p>
            <a:pPr lvl="1"/>
            <a:r>
              <a:rPr lang="zh-CN" altLang="en-US" dirty="0"/>
              <a:t>标</a:t>
            </a:r>
            <a:r>
              <a:rPr lang="zh-CN" altLang="en-US" dirty="0" smtClean="0"/>
              <a:t>清：</a:t>
            </a:r>
            <a:r>
              <a:rPr lang="en-US" altLang="zh-CN" dirty="0" smtClean="0"/>
              <a:t>720*576</a:t>
            </a:r>
          </a:p>
          <a:p>
            <a:pPr lvl="1"/>
            <a:r>
              <a:rPr lang="zh-CN" altLang="en-US" dirty="0"/>
              <a:t>高</a:t>
            </a:r>
            <a:r>
              <a:rPr lang="zh-CN" altLang="en-US" dirty="0" smtClean="0"/>
              <a:t>清：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720P </a:t>
            </a:r>
            <a:r>
              <a:rPr lang="en-US" altLang="zh-CN" dirty="0" smtClean="0"/>
              <a:t>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1280</a:t>
            </a:r>
            <a:r>
              <a:rPr lang="zh-CN" altLang="en-US" dirty="0" smtClean="0"/>
              <a:t>*</a:t>
            </a:r>
            <a:r>
              <a:rPr lang="en-US" altLang="zh-CN" dirty="0" smtClean="0"/>
              <a:t>720	</a:t>
            </a:r>
            <a:r>
              <a:rPr lang="zh-CN" altLang="en-US" dirty="0" smtClean="0"/>
              <a:t>（约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万）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1080P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1920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1080	</a:t>
            </a:r>
            <a:r>
              <a:rPr lang="zh-CN" altLang="en-US" dirty="0" smtClean="0"/>
              <a:t>（约</a:t>
            </a:r>
            <a:r>
              <a:rPr lang="en-US" altLang="zh-CN" dirty="0" smtClean="0"/>
              <a:t>200</a:t>
            </a:r>
            <a:r>
              <a:rPr lang="zh-CN" altLang="en-US" dirty="0" smtClean="0"/>
              <a:t>万）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1080I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1440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1080</a:t>
            </a:r>
          </a:p>
          <a:p>
            <a:pPr lvl="1"/>
            <a:r>
              <a:rPr lang="zh-CN" altLang="en-US" dirty="0"/>
              <a:t>超高</a:t>
            </a:r>
            <a:r>
              <a:rPr lang="zh-CN" altLang="en-US" dirty="0" smtClean="0"/>
              <a:t>清</a:t>
            </a:r>
            <a:r>
              <a:rPr lang="en-US" altLang="zh-CN" dirty="0" smtClean="0"/>
              <a:t>4K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Full Aperture 4K</a:t>
            </a:r>
            <a:r>
              <a:rPr lang="zh-CN" altLang="en-US" dirty="0" smtClean="0"/>
              <a:t>：</a:t>
            </a:r>
            <a:r>
              <a:rPr lang="en-US" altLang="zh-CN" dirty="0" smtClean="0"/>
              <a:t>4096</a:t>
            </a:r>
            <a:r>
              <a:rPr lang="zh-CN" altLang="en-US" dirty="0" smtClean="0"/>
              <a:t>*</a:t>
            </a:r>
            <a:r>
              <a:rPr lang="en-US" altLang="zh-CN" dirty="0" smtClean="0"/>
              <a:t>3112</a:t>
            </a:r>
          </a:p>
          <a:p>
            <a:pPr lvl="2"/>
            <a:r>
              <a:rPr lang="en-US" altLang="zh-CN" dirty="0" smtClean="0"/>
              <a:t>Academy 4K	    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3656</a:t>
            </a:r>
            <a:r>
              <a:rPr lang="zh-CN" altLang="en-US" dirty="0" smtClean="0"/>
              <a:t>*</a:t>
            </a:r>
            <a:r>
              <a:rPr lang="en-US" altLang="zh-CN" dirty="0" smtClean="0"/>
              <a:t>2664</a:t>
            </a:r>
          </a:p>
        </p:txBody>
      </p:sp>
    </p:spTree>
    <p:extLst>
      <p:ext uri="{BB962C8B-B14F-4D97-AF65-F5344CB8AC3E}">
        <p14:creationId xmlns:p14="http://schemas.microsoft.com/office/powerpoint/2010/main" val="38349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相关术语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像素 </a:t>
            </a:r>
            <a:r>
              <a:rPr lang="en-US" altLang="zh-CN" dirty="0" smtClean="0"/>
              <a:t>Pixel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px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像素点 </a:t>
            </a:r>
            <a:r>
              <a:rPr lang="en-US" altLang="zh-CN" dirty="0" smtClean="0"/>
              <a:t>Dot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dt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屏幕</a:t>
            </a:r>
            <a:r>
              <a:rPr lang="zh-CN" altLang="en-US" dirty="0" smtClean="0"/>
              <a:t>尺寸：英寸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  <a:r>
              <a:rPr lang="zh-CN" altLang="en-US" dirty="0"/>
              <a:t>英寸（</a:t>
            </a:r>
            <a:r>
              <a:rPr lang="en-US" altLang="zh-CN" dirty="0"/>
              <a:t>inch</a:t>
            </a:r>
            <a:r>
              <a:rPr lang="zh-CN" altLang="en-US" dirty="0"/>
              <a:t>）</a:t>
            </a:r>
            <a:r>
              <a:rPr lang="en-US" altLang="zh-CN" dirty="0"/>
              <a:t>=2.54</a:t>
            </a:r>
            <a:r>
              <a:rPr lang="zh-CN" altLang="en-US" dirty="0"/>
              <a:t>厘米（</a:t>
            </a:r>
            <a:r>
              <a:rPr lang="en-US" altLang="zh-CN" dirty="0"/>
              <a:t>cm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PPI</a:t>
            </a:r>
            <a:r>
              <a:rPr lang="zh-CN" altLang="en-US" dirty="0" smtClean="0"/>
              <a:t>：每英寸的像素数（</a:t>
            </a:r>
            <a:r>
              <a:rPr lang="en-US" altLang="zh-CN" dirty="0" smtClean="0"/>
              <a:t>Pixels Per Inch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DPI</a:t>
            </a:r>
            <a:r>
              <a:rPr lang="zh-CN" altLang="en-US" dirty="0" smtClean="0"/>
              <a:t>：每英寸的点数（</a:t>
            </a:r>
            <a:r>
              <a:rPr lang="en-US" altLang="zh-CN" dirty="0" smtClean="0"/>
              <a:t>Dots Per Inch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792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相关术语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关系？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5184576" cy="2592288"/>
          </a:xfrm>
          <a:prstGeom prst="rect">
            <a:avLst/>
          </a:prstGeom>
        </p:spPr>
      </p:pic>
      <p:sp>
        <p:nvSpPr>
          <p:cNvPr id="6" name="爆炸形 1 5"/>
          <p:cNvSpPr/>
          <p:nvPr/>
        </p:nvSpPr>
        <p:spPr>
          <a:xfrm>
            <a:off x="5133226" y="1595616"/>
            <a:ext cx="3528392" cy="2736304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华为荣耀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55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相关术语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570464"/>
            <a:ext cx="3672408" cy="4917912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276872"/>
            <a:ext cx="2592288" cy="4009757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974" y="3092752"/>
            <a:ext cx="6314700" cy="12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0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-0.30712 -0.00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-4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31094 -0.0138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6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相关术语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PPI</a:t>
            </a:r>
            <a:r>
              <a:rPr lang="zh-CN" altLang="en-US" dirty="0"/>
              <a:t>：每英寸的像素数（</a:t>
            </a:r>
            <a:r>
              <a:rPr lang="en-US" altLang="zh-CN" dirty="0"/>
              <a:t>Pixels Per Inch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996952"/>
            <a:ext cx="649381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相关术语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PPI</a:t>
            </a:r>
            <a:r>
              <a:rPr lang="zh-CN" altLang="en-US" dirty="0"/>
              <a:t>：每英寸的像素数（</a:t>
            </a:r>
            <a:r>
              <a:rPr lang="en-US" altLang="zh-CN" dirty="0"/>
              <a:t>Pixels Per Inch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			   </a:t>
            </a:r>
            <a:r>
              <a:rPr lang="zh-CN" altLang="en-US" dirty="0" smtClean="0"/>
              <a:t>分辨率相同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       </a:t>
            </a:r>
            <a:r>
              <a:rPr lang="zh-CN" altLang="en-US" dirty="0" smtClean="0"/>
              <a:t>（华为）</a:t>
            </a:r>
            <a:r>
              <a:rPr lang="en-US" altLang="zh-CN" dirty="0" smtClean="0"/>
              <a:t>PPI	&lt;   	    </a:t>
            </a:r>
            <a:r>
              <a:rPr lang="zh-CN" altLang="en-US" dirty="0" smtClean="0"/>
              <a:t>（苹果）</a:t>
            </a:r>
            <a:r>
              <a:rPr lang="en-US" altLang="zh-CN" dirty="0" smtClean="0"/>
              <a:t>PPI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264" y="2296438"/>
            <a:ext cx="4670720" cy="2088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221137"/>
            <a:ext cx="4431950" cy="22159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31640" y="4602485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华为荣耀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12160" y="460248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爆炸形 1 8"/>
          <p:cNvSpPr/>
          <p:nvPr/>
        </p:nvSpPr>
        <p:spPr>
          <a:xfrm>
            <a:off x="4467510" y="1995726"/>
            <a:ext cx="3903270" cy="3006869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苹果精细度高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更清晰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87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相关术语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尺寸固定：分辨率越高，则</a:t>
            </a:r>
            <a:r>
              <a:rPr lang="en-US" altLang="zh-CN" dirty="0" smtClean="0"/>
              <a:t>PPI</a:t>
            </a:r>
            <a:r>
              <a:rPr lang="zh-CN" altLang="en-US" dirty="0" smtClean="0"/>
              <a:t>越高（越清晰）</a:t>
            </a:r>
            <a:endParaRPr lang="en-US" altLang="zh-CN" dirty="0" smtClean="0"/>
          </a:p>
          <a:p>
            <a:r>
              <a:rPr lang="zh-CN" altLang="en-US" dirty="0" smtClean="0"/>
              <a:t>分辨率固定：尺寸越大，则</a:t>
            </a:r>
            <a:r>
              <a:rPr lang="en-US" altLang="zh-CN" dirty="0" smtClean="0"/>
              <a:t>PPI</a:t>
            </a:r>
            <a:r>
              <a:rPr lang="zh-CN" altLang="en-US" dirty="0" smtClean="0"/>
              <a:t>越低</a:t>
            </a:r>
            <a:endParaRPr lang="en-US" altLang="zh-CN" dirty="0" smtClean="0"/>
          </a:p>
          <a:p>
            <a:r>
              <a:rPr lang="en-US" altLang="zh-CN" dirty="0" smtClean="0"/>
              <a:t>PPI</a:t>
            </a:r>
            <a:r>
              <a:rPr lang="zh-CN" altLang="en-US" dirty="0" smtClean="0"/>
              <a:t>固定：尺寸越大，则分辨率越大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45024"/>
            <a:ext cx="649381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3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开源</a:t>
            </a:r>
            <a:r>
              <a:rPr lang="en-US" altLang="zh-CN" dirty="0" smtClean="0"/>
              <a:t>TV</a:t>
            </a:r>
            <a:r>
              <a:rPr lang="zh-CN" altLang="en-US" dirty="0" smtClean="0"/>
              <a:t>框架介绍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0" y="116632"/>
            <a:ext cx="7694680" cy="6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5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相关术语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dp</a:t>
            </a:r>
            <a:r>
              <a:rPr lang="zh-CN" altLang="en-US" dirty="0"/>
              <a:t>、</a:t>
            </a:r>
            <a:r>
              <a:rPr lang="en-US" altLang="zh-CN" dirty="0" smtClean="0"/>
              <a:t>dip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dpi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像素</a:t>
            </a:r>
            <a:r>
              <a:rPr lang="zh-CN" altLang="en-US" dirty="0"/>
              <a:t>与像素点关系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err="1" smtClean="0"/>
              <a:t>dp</a:t>
            </a:r>
            <a:r>
              <a:rPr lang="en-US" altLang="zh-CN" dirty="0" smtClean="0"/>
              <a:t> = dip  </a:t>
            </a:r>
            <a:r>
              <a:rPr lang="zh-CN" altLang="en-US" dirty="0" smtClean="0"/>
              <a:t>像素点</a:t>
            </a:r>
            <a:endParaRPr lang="en-US" altLang="zh-CN" dirty="0" smtClean="0"/>
          </a:p>
          <a:p>
            <a:r>
              <a:rPr lang="en-US" altLang="zh-CN" dirty="0" smtClean="0"/>
              <a:t>dpi</a:t>
            </a:r>
            <a:r>
              <a:rPr lang="zh-CN" altLang="en-US" dirty="0"/>
              <a:t>：每英寸的点数（</a:t>
            </a:r>
            <a:r>
              <a:rPr lang="en-US" altLang="zh-CN" dirty="0"/>
              <a:t>Dots Per Inch</a:t>
            </a:r>
            <a:r>
              <a:rPr lang="zh-CN" altLang="en-US" dirty="0"/>
              <a:t>）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861048"/>
            <a:ext cx="3734479" cy="2734171"/>
          </a:xfrm>
          <a:prstGeom prst="rect">
            <a:avLst/>
          </a:prstGeom>
        </p:spPr>
      </p:pic>
      <p:sp>
        <p:nvSpPr>
          <p:cNvPr id="6" name="爆炸形 1 5"/>
          <p:cNvSpPr/>
          <p:nvPr/>
        </p:nvSpPr>
        <p:spPr>
          <a:xfrm>
            <a:off x="4572000" y="3353822"/>
            <a:ext cx="4248472" cy="3241397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中放大的直线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方块组成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相关术语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像素</a:t>
            </a:r>
            <a:r>
              <a:rPr lang="zh-CN" altLang="en-US" dirty="0"/>
              <a:t>与像素点关系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小方块：像素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一个小方块，即为一个像素，一个带颜色的方块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个方块在显示时，使用了若干个显示器的像素点来显示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007197"/>
            <a:ext cx="3734479" cy="2734171"/>
          </a:xfrm>
          <a:prstGeom prst="rect">
            <a:avLst/>
          </a:prstGeom>
        </p:spPr>
      </p:pic>
      <p:sp>
        <p:nvSpPr>
          <p:cNvPr id="6" name="爆炸形 1 5"/>
          <p:cNvSpPr/>
          <p:nvPr/>
        </p:nvSpPr>
        <p:spPr>
          <a:xfrm>
            <a:off x="4572000" y="3571979"/>
            <a:ext cx="4248472" cy="3241397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中放大的直线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方块组成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9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相关术语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eg</a:t>
            </a:r>
            <a:r>
              <a:rPr lang="zh-CN" altLang="en-US" dirty="0" smtClean="0"/>
              <a:t>：某图片</a:t>
            </a:r>
            <a:r>
              <a:rPr lang="en-US" altLang="zh-CN" dirty="0" smtClean="0"/>
              <a:t>150ppi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600dpi</a:t>
            </a:r>
            <a:r>
              <a:rPr lang="zh-CN" altLang="en-US" dirty="0" smtClean="0"/>
              <a:t>的设备上显示时，</a:t>
            </a:r>
            <a:r>
              <a:rPr lang="zh-CN" altLang="en-US" dirty="0"/>
              <a:t>一</a:t>
            </a:r>
            <a:r>
              <a:rPr lang="zh-CN" altLang="en-US" dirty="0" smtClean="0"/>
              <a:t>个像素包含</a:t>
            </a:r>
            <a:r>
              <a:rPr lang="en-US" altLang="zh-CN" dirty="0" smtClean="0"/>
              <a:t>600/150</a:t>
            </a:r>
            <a:r>
              <a:rPr lang="zh-CN" altLang="en-US" dirty="0" smtClean="0"/>
              <a:t>个像素点</a:t>
            </a:r>
            <a:endParaRPr lang="en-US" altLang="zh-CN" dirty="0" smtClean="0"/>
          </a:p>
          <a:p>
            <a:r>
              <a:rPr lang="zh-CN" altLang="en-US" dirty="0" smtClean="0"/>
              <a:t>图片的像素点 </a:t>
            </a:r>
            <a:r>
              <a:rPr lang="en-US" altLang="zh-CN" dirty="0" smtClean="0"/>
              <a:t>= </a:t>
            </a:r>
            <a:r>
              <a:rPr lang="zh-CN" altLang="en-US" dirty="0" smtClean="0"/>
              <a:t>图片尺寸（</a:t>
            </a:r>
            <a:r>
              <a:rPr lang="en-US" altLang="zh-CN" dirty="0" smtClean="0"/>
              <a:t>inch</a:t>
            </a:r>
            <a:r>
              <a:rPr lang="zh-CN" altLang="en-US" dirty="0" smtClean="0"/>
              <a:t>）*</a:t>
            </a:r>
            <a:r>
              <a:rPr lang="en-US" altLang="zh-CN" dirty="0" smtClean="0"/>
              <a:t>dpi</a:t>
            </a:r>
          </a:p>
          <a:p>
            <a:r>
              <a:rPr lang="zh-CN" altLang="en-US" dirty="0" smtClean="0"/>
              <a:t>图片的尺寸（英寸）</a:t>
            </a:r>
            <a:r>
              <a:rPr lang="en-US" altLang="zh-CN" dirty="0" smtClean="0"/>
              <a:t>= </a:t>
            </a:r>
            <a:r>
              <a:rPr lang="zh-CN" altLang="en-US" dirty="0" smtClean="0"/>
              <a:t>像素点</a:t>
            </a:r>
            <a:r>
              <a:rPr lang="en-US" altLang="zh-CN" smtClean="0"/>
              <a:t>/dpi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8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课程回顾</a:t>
            </a:r>
            <a:endParaRPr lang="zh-CN" altLang="en-US" dirty="0"/>
          </a:p>
        </p:txBody>
      </p:sp>
      <p:grpSp>
        <p:nvGrpSpPr>
          <p:cNvPr id="62" name="Group 11"/>
          <p:cNvGrpSpPr>
            <a:grpSpLocks/>
          </p:cNvGrpSpPr>
          <p:nvPr/>
        </p:nvGrpSpPr>
        <p:grpSpPr bwMode="auto">
          <a:xfrm>
            <a:off x="2057400" y="1556792"/>
            <a:ext cx="4648200" cy="685800"/>
            <a:chOff x="1296" y="1200"/>
            <a:chExt cx="2928" cy="432"/>
          </a:xfrm>
        </p:grpSpPr>
        <p:sp>
          <p:nvSpPr>
            <p:cNvPr id="63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64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dirty="0" err="1" smtClean="0"/>
                <a:t>TVFrame</a:t>
              </a:r>
              <a:r>
                <a:rPr lang="zh-CN" altLang="en-US" sz="2400" b="1" dirty="0" smtClean="0"/>
                <a:t>简介</a:t>
              </a:r>
              <a:endParaRPr lang="en-US" altLang="zh-CN" sz="2400" b="1" dirty="0"/>
            </a:p>
          </p:txBody>
        </p:sp>
        <p:grpSp>
          <p:nvGrpSpPr>
            <p:cNvPr id="65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67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69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1</a:t>
              </a:r>
            </a:p>
          </p:txBody>
        </p:sp>
      </p:grpSp>
      <p:grpSp>
        <p:nvGrpSpPr>
          <p:cNvPr id="70" name="Group 19"/>
          <p:cNvGrpSpPr>
            <a:grpSpLocks/>
          </p:cNvGrpSpPr>
          <p:nvPr/>
        </p:nvGrpSpPr>
        <p:grpSpPr bwMode="auto">
          <a:xfrm>
            <a:off x="2057400" y="2318793"/>
            <a:ext cx="4648200" cy="685800"/>
            <a:chOff x="1296" y="1680"/>
            <a:chExt cx="2928" cy="432"/>
          </a:xfrm>
        </p:grpSpPr>
        <p:sp>
          <p:nvSpPr>
            <p:cNvPr id="71" name="AutoShape 20"/>
            <p:cNvSpPr>
              <a:spLocks noChangeArrowheads="1"/>
            </p:cNvSpPr>
            <p:nvPr/>
          </p:nvSpPr>
          <p:spPr bwMode="gray">
            <a:xfrm>
              <a:off x="1510" y="170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74A73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72" name="Text Box 21"/>
            <p:cNvSpPr txBox="1">
              <a:spLocks noChangeArrowheads="1"/>
            </p:cNvSpPr>
            <p:nvPr/>
          </p:nvSpPr>
          <p:spPr bwMode="gray">
            <a:xfrm>
              <a:off x="1776" y="172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 b="1" dirty="0" err="1" smtClean="0"/>
                <a:t>TVFrame</a:t>
              </a:r>
              <a:r>
                <a:rPr lang="zh-CN" altLang="en-US" sz="2400" b="1" dirty="0" smtClean="0"/>
                <a:t>导入</a:t>
              </a:r>
              <a:endParaRPr lang="en-US" altLang="zh-CN" sz="2400" b="1" dirty="0"/>
            </a:p>
          </p:txBody>
        </p:sp>
        <p:grpSp>
          <p:nvGrpSpPr>
            <p:cNvPr id="73" name="Group 22"/>
            <p:cNvGrpSpPr>
              <a:grpSpLocks/>
            </p:cNvGrpSpPr>
            <p:nvPr/>
          </p:nvGrpSpPr>
          <p:grpSpPr bwMode="auto">
            <a:xfrm>
              <a:off x="1296" y="1680"/>
              <a:ext cx="528" cy="432"/>
              <a:chOff x="1296" y="1680"/>
              <a:chExt cx="528" cy="432"/>
            </a:xfrm>
          </p:grpSpPr>
          <p:sp>
            <p:nvSpPr>
              <p:cNvPr id="75" name="Oval 23"/>
              <p:cNvSpPr>
                <a:spLocks noChangeArrowheads="1"/>
              </p:cNvSpPr>
              <p:nvPr/>
            </p:nvSpPr>
            <p:spPr bwMode="gray">
              <a:xfrm rot="1758052">
                <a:off x="1310" y="1695"/>
                <a:ext cx="514" cy="417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rgbClr val="0066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6" name="Oval 24"/>
              <p:cNvSpPr>
                <a:spLocks noChangeArrowheads="1"/>
              </p:cNvSpPr>
              <p:nvPr/>
            </p:nvSpPr>
            <p:spPr bwMode="gray">
              <a:xfrm rot="1758052">
                <a:off x="1296" y="1680"/>
                <a:ext cx="514" cy="417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77" name="Picture 25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70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4" name="Text Box 26"/>
            <p:cNvSpPr txBox="1">
              <a:spLocks noChangeArrowheads="1"/>
            </p:cNvSpPr>
            <p:nvPr/>
          </p:nvSpPr>
          <p:spPr bwMode="gray">
            <a:xfrm>
              <a:off x="1440" y="1698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ea typeface="宋体" charset="-122"/>
                </a:rPr>
                <a:t>2</a:t>
              </a:r>
            </a:p>
          </p:txBody>
        </p:sp>
      </p:grpSp>
      <p:grpSp>
        <p:nvGrpSpPr>
          <p:cNvPr id="78" name="Group 11"/>
          <p:cNvGrpSpPr>
            <a:grpSpLocks/>
          </p:cNvGrpSpPr>
          <p:nvPr/>
        </p:nvGrpSpPr>
        <p:grpSpPr bwMode="auto">
          <a:xfrm>
            <a:off x="2084040" y="3138101"/>
            <a:ext cx="4648200" cy="685800"/>
            <a:chOff x="1296" y="1200"/>
            <a:chExt cx="2928" cy="432"/>
          </a:xfrm>
        </p:grpSpPr>
        <p:sp>
          <p:nvSpPr>
            <p:cNvPr id="79" name="AutoShape 12"/>
            <p:cNvSpPr>
              <a:spLocks noChangeArrowheads="1"/>
            </p:cNvSpPr>
            <p:nvPr/>
          </p:nvSpPr>
          <p:spPr bwMode="gray">
            <a:xfrm>
              <a:off x="1510" y="1229"/>
              <a:ext cx="2714" cy="34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5EEB7">
                    <a:gamma/>
                    <a:tint val="57647"/>
                    <a:invGamma/>
                  </a:srgbClr>
                </a:gs>
                <a:gs pos="100000">
                  <a:srgbClr val="F5EEB7"/>
                </a:gs>
              </a:gsLst>
              <a:lin ang="0" scaled="1"/>
            </a:gradFill>
            <a:ln w="38100" algn="ctr">
              <a:solidFill>
                <a:srgbClr val="C5A66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80" name="Text Box 13"/>
            <p:cNvSpPr txBox="1">
              <a:spLocks noChangeArrowheads="1"/>
            </p:cNvSpPr>
            <p:nvPr/>
          </p:nvSpPr>
          <p:spPr bwMode="gray">
            <a:xfrm>
              <a:off x="1776" y="1248"/>
              <a:ext cx="21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 b="1" dirty="0" smtClean="0"/>
                <a:t>屏幕适配及相关术语</a:t>
              </a:r>
              <a:endParaRPr lang="en-US" altLang="zh-CN" sz="2400" b="1" dirty="0"/>
            </a:p>
          </p:txBody>
        </p:sp>
        <p:grpSp>
          <p:nvGrpSpPr>
            <p:cNvPr id="81" name="Group 14"/>
            <p:cNvGrpSpPr>
              <a:grpSpLocks/>
            </p:cNvGrpSpPr>
            <p:nvPr/>
          </p:nvGrpSpPr>
          <p:grpSpPr bwMode="auto">
            <a:xfrm>
              <a:off x="1296" y="1200"/>
              <a:ext cx="528" cy="432"/>
              <a:chOff x="1296" y="1200"/>
              <a:chExt cx="528" cy="432"/>
            </a:xfrm>
          </p:grpSpPr>
          <p:sp>
            <p:nvSpPr>
              <p:cNvPr id="83" name="Oval 15"/>
              <p:cNvSpPr>
                <a:spLocks noChangeArrowheads="1"/>
              </p:cNvSpPr>
              <p:nvPr/>
            </p:nvSpPr>
            <p:spPr bwMode="gray">
              <a:xfrm rot="1758052">
                <a:off x="1310" y="1215"/>
                <a:ext cx="514" cy="41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" name="Oval 16"/>
              <p:cNvSpPr>
                <a:spLocks noChangeArrowheads="1"/>
              </p:cNvSpPr>
              <p:nvPr/>
            </p:nvSpPr>
            <p:spPr bwMode="gray">
              <a:xfrm rot="1758052">
                <a:off x="1296" y="1200"/>
                <a:ext cx="514" cy="41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85" name="Picture 17" descr="Picture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" y="1224"/>
                <a:ext cx="239" cy="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2" name="Text Box 18"/>
            <p:cNvSpPr txBox="1">
              <a:spLocks noChangeArrowheads="1"/>
            </p:cNvSpPr>
            <p:nvPr/>
          </p:nvSpPr>
          <p:spPr bwMode="gray">
            <a:xfrm>
              <a:off x="1440" y="1218"/>
              <a:ext cx="248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FF"/>
                  </a:solidFill>
                  <a:ea typeface="宋体" charset="-122"/>
                </a:rPr>
                <a:t>3</a:t>
              </a:r>
              <a:endParaRPr lang="en-US" altLang="zh-CN" sz="3200" b="1" dirty="0">
                <a:solidFill>
                  <a:srgbClr val="FFFFFF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6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开源</a:t>
            </a:r>
            <a:r>
              <a:rPr lang="en-US" altLang="zh-CN" dirty="0" smtClean="0"/>
              <a:t>TV</a:t>
            </a:r>
            <a:r>
              <a:rPr lang="zh-CN" altLang="en-US" dirty="0" smtClean="0"/>
              <a:t>框架介绍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193050"/>
            <a:ext cx="7956376" cy="666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57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开源</a:t>
            </a:r>
            <a:r>
              <a:rPr lang="en-US" altLang="zh-CN" dirty="0" smtClean="0"/>
              <a:t>TV</a:t>
            </a:r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179" y="1844824"/>
            <a:ext cx="8095728" cy="501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ct val="20000"/>
              </a:spcBef>
              <a:buFont typeface="Arial" pitchFamily="34" charset="0"/>
              <a:buChar char="•"/>
              <a:defRPr sz="2800">
                <a:latin typeface="微软雅黑" pitchFamily="34" charset="-122"/>
                <a:ea typeface="微软雅黑" pitchFamily="34" charset="-122"/>
              </a:defRPr>
            </a:lvl1pPr>
            <a:lvl2pPr marL="742950" lvl="1" indent="-285750">
              <a:spcBef>
                <a:spcPct val="20000"/>
              </a:spcBef>
              <a:buFont typeface="Arial" pitchFamily="34" charset="0"/>
              <a:buChar char="–"/>
              <a:defRPr sz="24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>
                <a:latin typeface="微软雅黑" pitchFamily="34" charset="-122"/>
                <a:ea typeface="微软雅黑" pitchFamily="34" charset="-122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zh-CN" dirty="0"/>
              <a:t>TV </a:t>
            </a:r>
            <a:r>
              <a:rPr lang="en-US" altLang="zh-CN" dirty="0" smtClean="0"/>
              <a:t>Metro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MIUI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www.miui.com/forum.php?mod=viewthread&amp;tid=2057260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github.com/XiaoMi/android_tv_metro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6066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开源</a:t>
            </a:r>
            <a:r>
              <a:rPr lang="en-US" altLang="zh-CN" dirty="0" smtClean="0"/>
              <a:t>TV</a:t>
            </a:r>
            <a:r>
              <a:rPr lang="zh-CN" altLang="en-US" dirty="0" smtClean="0"/>
              <a:t>框架介绍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173914" cy="459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1583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开源</a:t>
            </a:r>
            <a:r>
              <a:rPr lang="en-US" altLang="zh-CN" dirty="0" smtClean="0"/>
              <a:t>TV</a:t>
            </a:r>
            <a:r>
              <a:rPr lang="zh-CN" altLang="en-US" dirty="0" smtClean="0"/>
              <a:t>框架介绍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1" y="1556792"/>
            <a:ext cx="9147622" cy="514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031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开源</a:t>
            </a:r>
            <a:r>
              <a:rPr lang="en-US" altLang="zh-CN" dirty="0" smtClean="0"/>
              <a:t>TV</a:t>
            </a:r>
            <a:r>
              <a:rPr lang="zh-CN" altLang="en-US" dirty="0" smtClean="0"/>
              <a:t>框架介绍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568451"/>
            <a:ext cx="9132887" cy="5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7895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开源</a:t>
            </a:r>
            <a:r>
              <a:rPr lang="en-US" altLang="zh-CN" dirty="0" smtClean="0"/>
              <a:t>TV</a:t>
            </a:r>
            <a:r>
              <a:rPr lang="zh-CN" altLang="en-US" dirty="0" smtClean="0"/>
              <a:t>框架介绍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604963"/>
            <a:ext cx="9132887" cy="5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9055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精装书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2288</TotalTime>
  <Words>991</Words>
  <Application>Microsoft Office PowerPoint</Application>
  <PresentationFormat>全屏显示(4:3)</PresentationFormat>
  <Paragraphs>192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宋体</vt:lpstr>
      <vt:lpstr>微软雅黑</vt:lpstr>
      <vt:lpstr>Arial</vt:lpstr>
      <vt:lpstr>Calibri</vt:lpstr>
      <vt:lpstr>2_Office 主题</vt:lpstr>
      <vt:lpstr>RecoTvFrame</vt:lpstr>
      <vt:lpstr>开源TV框架介绍</vt:lpstr>
      <vt:lpstr>开源TV框架介绍</vt:lpstr>
      <vt:lpstr>开源TV框架介绍</vt:lpstr>
      <vt:lpstr>开源TV框架介绍</vt:lpstr>
      <vt:lpstr>开源TV框架介绍</vt:lpstr>
      <vt:lpstr>开源TV框架介绍</vt:lpstr>
      <vt:lpstr>开源TV框架介绍</vt:lpstr>
      <vt:lpstr>开源TV框架介绍</vt:lpstr>
      <vt:lpstr>目录</vt:lpstr>
      <vt:lpstr>参考资料</vt:lpstr>
      <vt:lpstr>框架简介</vt:lpstr>
      <vt:lpstr>框架简介</vt:lpstr>
      <vt:lpstr>框架简介</vt:lpstr>
      <vt:lpstr>框架简介</vt:lpstr>
      <vt:lpstr>目录</vt:lpstr>
      <vt:lpstr>框架导入</vt:lpstr>
      <vt:lpstr>框架导入</vt:lpstr>
      <vt:lpstr>框架导入</vt:lpstr>
      <vt:lpstr>目录</vt:lpstr>
      <vt:lpstr>屏幕适配</vt:lpstr>
      <vt:lpstr>屏幕适配</vt:lpstr>
      <vt:lpstr>相关术语</vt:lpstr>
      <vt:lpstr>相关术语</vt:lpstr>
      <vt:lpstr>相关术语</vt:lpstr>
      <vt:lpstr>相关术语</vt:lpstr>
      <vt:lpstr>相关术语</vt:lpstr>
      <vt:lpstr>相关术语</vt:lpstr>
      <vt:lpstr>相关术语</vt:lpstr>
      <vt:lpstr>相关术语</vt:lpstr>
      <vt:lpstr>相关术语</vt:lpstr>
      <vt:lpstr>相关术语</vt:lpstr>
      <vt:lpstr>课程回顾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武永亮</dc:creator>
  <cp:lastModifiedBy>李玮玮</cp:lastModifiedBy>
  <cp:revision>194</cp:revision>
  <dcterms:created xsi:type="dcterms:W3CDTF">2012-01-28T13:55:28Z</dcterms:created>
  <dcterms:modified xsi:type="dcterms:W3CDTF">2017-03-14T14:38:07Z</dcterms:modified>
</cp:coreProperties>
</file>